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0"/>
  </p:notesMasterIdLst>
  <p:sldIdLst>
    <p:sldId id="275" r:id="rId4"/>
    <p:sldId id="2145706336" r:id="rId5"/>
    <p:sldId id="276" r:id="rId6"/>
    <p:sldId id="274" r:id="rId7"/>
    <p:sldId id="2145706335" r:id="rId8"/>
    <p:sldId id="277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C3CE0-2F99-4981-A07F-4D1B1A374955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2F36F-81E2-4DF2-A22D-550609DAC1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300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CA4C2-3B8F-4808-9186-FC74494F7538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529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1684CE-D42F-D81D-FFB5-671ADF11E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FDAEB30-64E5-3CC4-7232-2B7B36B70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374E4C-290C-2E1A-4CFE-D4AE76A3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6794F0-AD81-82A3-EDE0-3DEC9741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6A79B7-7FD4-837A-C6E8-26D890AB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50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9E361C-17EE-9EAE-1119-31648C91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2E55DE-BB7D-3111-4870-680AA08DB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2A0D54-52F8-4305-E435-E8C179F8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9A608A-363D-AF20-A7E8-B9C2106D5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AC878CB-E55F-2051-819A-D0DD01BE7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12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8F9AC34-1529-C59B-1CF9-C781DDC9B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E413A0D-1B0E-DB2E-C882-441F52FC7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E6FF71-476D-D712-1DCC-D5E7CF53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2716FB-0787-F406-8ED4-B7BC5FA1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03D80E-92E3-B8D2-80B0-3856F279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51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CA57EC-F72B-2FEC-12EA-8EE249A7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0DCC52-F96A-E955-B514-EEE4F848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ECFDAF2-ACF8-244E-5CBF-19176835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387AEA-5E61-B3BD-5F67-89757258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9DDAF8-9B82-6AC9-D272-36E61398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79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BBB647-1009-77DE-3CA5-BE114ADA0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2332A50-4F9F-DA57-F5CA-E5DA3DD19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D5B197-ACEE-838A-A2A0-347F626A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1B85A2-6623-1B5C-C7D8-667920B9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7B1046-9E26-20A9-4AF5-479B2585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597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2BC4E0-3DC7-4BD6-807D-F390CE2F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5C7754-1C0A-089E-7EBE-89B01ED95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98BC11-3F7E-EA2E-093E-772931AAE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159C2DF-F5F7-19CE-8A0C-5E7A8DE0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28F88E-E38B-5F9B-6E81-71A25084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7687195-38E1-DBA3-D164-6C2872C0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78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141902-5FDA-0F9C-FB8D-0488AF4E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8616FD0-2329-DE31-53AE-0F3715C52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F0AB75B-678E-E790-2F00-568C6161C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099323A-4D70-F8CB-E84D-85BD5AF7B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392A71-8602-DB5D-D849-C22EB14EB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BA6CBAA-D628-3E0D-6996-35B06658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03E3A1E-117F-67F1-74D2-B2937872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8DBC79B-55C5-1876-5E3D-0611872D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26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564794-DA88-1F24-7812-F17839420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5313FF1-A261-0552-4FBD-860A5ADA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06BFAE7-B9E4-5F5C-6BBB-F7518023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54A7F60-09B1-54E4-5C0B-99D975E8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71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0186490-E7D2-4760-D929-02B084A3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AE24A7D-EAD8-22CF-43AE-F1B0B01B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317D43A-FF0E-924A-E7BA-FCD01D7F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47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A0EF6-71C7-D26C-B37B-F20B0067A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998BC6-11DE-D595-B939-2A4C42787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001F5D-8FC6-7C61-77C8-E315F726A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D1E2D2-5859-8E15-93C0-58E963A7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1512C17-6003-D347-FCF7-753598D9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0F808F6-3E34-D9FE-975C-DE8394D4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345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1DF70E-F56A-C746-8824-BB50448DE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414AB5B-1B8F-8856-F28A-028C39992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A709CE7-44A9-5BE5-FB4B-A9F87971B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FD4D29F-6BBC-408D-F965-574C230D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78675BB-42C3-6E58-B885-997C23C8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B24E56-8ED7-BD36-CB6D-59052A01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95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5ACDE0B-ACAF-37F5-EDB7-E50FA0B23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255FB9D-1953-F10F-192E-A7B312FDB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1318319-E196-8CE3-B5EE-225AA1BDF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233D60-C593-48DA-BFEF-CCDB3F329629}" type="datetimeFigureOut">
              <a:rPr lang="el-GR" smtClean="0"/>
              <a:t>29/5/2024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FB141A9-36D3-82C6-D2E5-35F4887B1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BDA3EDE-A8BC-BC45-8D80-2BCDEF8EB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DB54B9-1EB6-42C9-B3B3-F798EDC5A7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38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0C18AE-5BB7-E7CC-BB8A-23661A643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796" y="2103437"/>
            <a:ext cx="6214835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l-GR" sz="4000" dirty="0"/>
            </a:br>
            <a:r>
              <a:rPr lang="el-GR" sz="4000" dirty="0"/>
              <a:t>ΚΕΝΤΡΟ ΗΜΕΡΑΣ ΓΙΑ ΑΤΟΜΑ ΜΕ ΑΝΟΙΑ  ΚΑΙ ΚΙΝΗΤΗ ΜΟΝΑΔΑ ΣΤΟ ΗΡΑΚΛΕΙΟ ΑΤΤΙΚΗΣ</a:t>
            </a:r>
            <a:endParaRPr lang="el-GR" sz="2000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BCC4FD1C-271F-4CB1-B257-83AD5AD39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05840" cy="733425"/>
          </a:xfrm>
          <a:prstGeom prst="rect">
            <a:avLst/>
          </a:prstGeom>
          <a:noFill/>
        </p:spPr>
      </p:pic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08AD349-3F81-74A5-FBFA-9ECD4EDBB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23784"/>
            <a:ext cx="5257800" cy="953086"/>
          </a:xfrm>
        </p:spPr>
        <p:txBody>
          <a:bodyPr/>
          <a:lstStyle/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5" descr="Εικόνα που περιέχει κείμενο, γραμματοσειρά, στιγμιότυπο οθόνης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E6C63449-BA8D-DDFC-F884-982730EB6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126" y="5357019"/>
            <a:ext cx="5555673" cy="954881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52682E6B-288B-679B-D2F2-793FC4D01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13" y="1427833"/>
            <a:ext cx="5394379" cy="428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53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DA7018-A9C0-0C41-324D-901CA3E66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710" y="426636"/>
            <a:ext cx="8882579" cy="683861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>
                <a:solidFill>
                  <a:srgbClr val="008080"/>
                </a:solidFill>
                <a:latin typeface="Book Antiqua" panose="02040602050305030304" pitchFamily="18" charset="0"/>
                <a:ea typeface="+mn-ea"/>
                <a:cs typeface="+mn-cs"/>
              </a:rPr>
              <a:t>Παρεχόμενες Υπηρεσίες Κέντρου Ημέρας για άτομα με άνοια στο Ηράκλειο Αττικής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E7695F-3457-798E-B9E2-66F7C7546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621"/>
            <a:ext cx="8148120" cy="5047485"/>
          </a:xfrm>
        </p:spPr>
        <p:txBody>
          <a:bodyPr>
            <a:normAutofit/>
          </a:bodyPr>
          <a:lstStyle/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Διάγνωση, θεραπεία και παρακολούθηση ατόμων με άνοια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 err="1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Νευροψυχολογική</a:t>
            </a: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και λειτουργική αξιολόγηση</a:t>
            </a:r>
            <a:r>
              <a:rPr lang="en-US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 </a:t>
            </a: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– Τεστ Μνήμης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Μη φαρμακευτικές θεραπευτικές παρεμβάσεις σε άτομα με άνοια</a:t>
            </a:r>
            <a:r>
              <a:rPr lang="en-US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    </a:t>
            </a:r>
            <a:endParaRPr lang="el-GR" sz="1800" b="1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Εκπαίδευση, ενημέρωση και ψυχοκοινωνική υποστήριξη φροντιστών</a:t>
            </a:r>
            <a:r>
              <a:rPr lang="en-US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 </a:t>
            </a:r>
            <a:endParaRPr lang="el-GR" sz="1800" b="1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Διασύνδεση με τοπικές ιατρικές και κοινωνικές υπηρεσίες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Παροχή υπηρεσιών σε ασθενείς που αδυνατούν να μετακινηθούν – </a:t>
            </a:r>
          </a:p>
          <a:p>
            <a:pPr marL="0" lvl="0" indent="0" algn="just" fontAlgn="base">
              <a:buNone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      Κινητές Μονάδες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Ευαισθητοποίηση της κοινότητας σχετικά με την άνοια </a:t>
            </a:r>
            <a:r>
              <a:rPr lang="en-US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–</a:t>
            </a: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δράσεις πρόληψης 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Εκπαίδευση και κατάρτιση επαγγελματιών υγείας σε θέματα άνοιας</a:t>
            </a:r>
          </a:p>
          <a:p>
            <a:pPr marL="0" indent="0" algn="just" fontAlgn="base">
              <a:buNone/>
            </a:pPr>
            <a:endParaRPr lang="el-GR" sz="18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DAE6052-33C8-916D-9AF1-27D0D98B4F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6" y="27894"/>
            <a:ext cx="1333508" cy="97346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E87C4FC-0D1B-BDC0-345D-E0D3DDBBE4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537" y="136501"/>
            <a:ext cx="969163" cy="96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4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4C9B48-E02D-CAAE-0610-93CEAF21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253331"/>
            <a:ext cx="10515600" cy="4351338"/>
          </a:xfrm>
        </p:spPr>
        <p:txBody>
          <a:bodyPr/>
          <a:lstStyle/>
          <a:p>
            <a:pPr algn="l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1912 χρήστες!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10.612  θεραπευτικές πράξεις!!!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104 άτομα παρακολουθούν τις ψυχοκοινωνικές παρεμβάσεις 1341 άτομα εξετάστηκαν στο ιατρείο μνήμης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795 φροντιστές έλαβαν υπηρεσίες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670 άτομα έλαβαν άλλες παροχές (ενημέρωση για κοινωνικές παροχές κ.α.)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56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701160-2B92-86CF-C274-58BFBA06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423" y="220100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</a:b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ΚΙΝΗΤΗ ΜΟΝΑΔΑ ΓΙΑ ΑΤΟΜΑ ΜΕ ΑΝΟΙΑ ΣΤΟ ΗΡΑΚΛΕΙΟ ΑΤΤΙΚΗΣ </a:t>
            </a:r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46054C74-1D72-0FB0-0B13-F524F3717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1254"/>
            <a:ext cx="1005840" cy="733425"/>
          </a:xfrm>
          <a:prstGeom prst="rect">
            <a:avLst/>
          </a:prstGeom>
          <a:noFill/>
        </p:spPr>
      </p:pic>
      <p:pic>
        <p:nvPicPr>
          <p:cNvPr id="5" name="Εικόνα 4" descr="Εικόνα που περιέχει κείμενο, γραμματοσειρά, στιγμιότυπο οθόνης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5D5017F9-2750-C3BD-8CEB-E716C4E7B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65" y="5615786"/>
            <a:ext cx="5954683" cy="102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6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8DA58F-F6F0-A193-6973-8CC5534AC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98" y="211217"/>
            <a:ext cx="10515600" cy="1325563"/>
          </a:xfrm>
        </p:spPr>
        <p:txBody>
          <a:bodyPr/>
          <a:lstStyle/>
          <a:p>
            <a:pPr algn="ctr"/>
            <a:r>
              <a:rPr lang="el-GR" altLang="el-GR" sz="3400" b="1" spc="-15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Κινητές Μονάδες</a:t>
            </a:r>
            <a:r>
              <a:rPr lang="en-US" altLang="el-GR" sz="3400" b="1" spc="-15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3400" b="1" spc="-15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  <a:t>για άτομα με άνοια</a:t>
            </a:r>
            <a:br>
              <a:rPr lang="el-GR" sz="3400" b="1" spc="-150" dirty="0">
                <a:solidFill>
                  <a:srgbClr val="008080"/>
                </a:solidFill>
                <a:latin typeface="+mn-lt"/>
                <a:ea typeface="+mn-ea"/>
                <a:cs typeface="+mn-cs"/>
              </a:rPr>
            </a:br>
            <a:endParaRPr lang="el-GR" sz="3400" b="1" spc="-150" dirty="0">
              <a:solidFill>
                <a:srgbClr val="00808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26FAD2-B291-B6A7-F5CD-0D194A1E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97" y="1150222"/>
            <a:ext cx="10718077" cy="5288677"/>
          </a:xfrm>
        </p:spPr>
        <p:txBody>
          <a:bodyPr>
            <a:normAutofit fontScale="62500" lnSpcReduction="20000"/>
          </a:bodyPr>
          <a:lstStyle/>
          <a:p>
            <a:pPr marL="228600" algn="just" fontAlgn="base"/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</a:pPr>
            <a:r>
              <a:rPr lang="el-GR" sz="2600" b="1" dirty="0">
                <a:solidFill>
                  <a:srgbClr val="FF0000"/>
                </a:solidFill>
                <a:cs typeface="Arial" panose="020B0604020202020204" pitchFamily="34" charset="0"/>
              </a:rPr>
              <a:t>Απευθύνονται σε άτομα με άνοια και στις οικογένειές τους που αδυνατούν να μετακινηθούν από τον τόπο κατοικίας τους. </a:t>
            </a:r>
            <a:endParaRPr lang="en-US" sz="26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 fontAlgn="base">
              <a:lnSpc>
                <a:spcPct val="115000"/>
              </a:lnSpc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Σε συνεργασία με τις τοπικές ιατρικές και κοινωνικές δομές και υπηρεσίες </a:t>
            </a:r>
            <a:r>
              <a:rPr lang="el-GR" sz="2600" b="1" dirty="0">
                <a:solidFill>
                  <a:srgbClr val="FF0000"/>
                </a:solidFill>
                <a:cs typeface="Arial" panose="020B0604020202020204" pitchFamily="34" charset="0"/>
              </a:rPr>
              <a:t>προσφέρουν υποστήριξη και ψυχοκοινωνική αποκατάσταση κατ’ </a:t>
            </a:r>
            <a:r>
              <a:rPr lang="el-GR" sz="2600" b="1" dirty="0" err="1">
                <a:solidFill>
                  <a:srgbClr val="FF0000"/>
                </a:solidFill>
                <a:cs typeface="Arial" panose="020B0604020202020204" pitchFamily="34" charset="0"/>
              </a:rPr>
              <a:t>οίκον</a:t>
            </a:r>
            <a:r>
              <a:rPr lang="el-GR" sz="2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καθώς και διασύνδεση με την κοινότητα.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fontAlgn="base">
              <a:lnSpc>
                <a:spcPct val="115000"/>
              </a:lnSpc>
            </a:pP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l-GR" sz="2600" b="1" dirty="0">
                <a:solidFill>
                  <a:srgbClr val="008080"/>
                </a:solidFill>
                <a:latin typeface="Calibri" panose="020F0502020204030204" pitchFamily="34" charset="0"/>
              </a:rPr>
              <a:t>Παρεχόμενες Υπηρεσίες Κινητών Μονάδων:</a:t>
            </a: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2600" b="1" dirty="0" err="1">
                <a:solidFill>
                  <a:srgbClr val="000000"/>
                </a:solidFill>
                <a:cs typeface="Arial" panose="020B0604020202020204" pitchFamily="34" charset="0"/>
              </a:rPr>
              <a:t>Έγκ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αιρη διάγνωση </a:t>
            </a: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της άνοιας</a:t>
            </a: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Μη Φαρμακευτικές </a:t>
            </a:r>
            <a:r>
              <a:rPr lang="en-US" sz="2600" b="1" dirty="0" err="1">
                <a:solidFill>
                  <a:srgbClr val="000000"/>
                </a:solidFill>
                <a:cs typeface="Arial" panose="020B0604020202020204" pitchFamily="34" charset="0"/>
              </a:rPr>
              <a:t>ψυχοκοινωνικές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 πα</a:t>
            </a:r>
            <a:r>
              <a:rPr lang="en-US" sz="2600" b="1" dirty="0" err="1">
                <a:solidFill>
                  <a:srgbClr val="000000"/>
                </a:solidFill>
                <a:cs typeface="Arial" panose="020B0604020202020204" pitchFamily="34" charset="0"/>
              </a:rPr>
              <a:t>ρεμ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βάσεις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Συμβουλευτική, υποστήριξη, νοσηλευτικές οδηγίες και εκπαίδευση φροντιστών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 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Κατ’ </a:t>
            </a:r>
            <a:r>
              <a:rPr lang="el-GR" sz="2600" b="1" dirty="0" err="1">
                <a:solidFill>
                  <a:srgbClr val="000000"/>
                </a:solidFill>
                <a:cs typeface="Arial" panose="020B0604020202020204" pitchFamily="34" charset="0"/>
              </a:rPr>
              <a:t>οίκον</a:t>
            </a: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 παρέμβαση για την αντιμετώπιση και διαχείριση κρίσεων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Διασύνδεση με την κοινότητα (Βοήθεια στο σπίτι, κέντρα Ψυχικής Υγείας, κοινωνικές υπηρεσίες δήμων, Κέντρα Υγείας κ. α.)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Δράσεις ευαισθητοποίησης του πληθυσμού σχετικά με την άνοια</a:t>
            </a:r>
          </a:p>
          <a:p>
            <a:pPr marL="342900" lvl="0" indent="-342900" algn="just" fontAlgn="base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l-GR" sz="2600" b="1" dirty="0">
                <a:solidFill>
                  <a:srgbClr val="000000"/>
                </a:solidFill>
                <a:cs typeface="Arial" panose="020B0604020202020204" pitchFamily="34" charset="0"/>
              </a:rPr>
              <a:t>Ενημερωτικές ομιλίες και διαλέξεις για την άνοια σε συνεργασία με τοπικούς συλλόγους της περιοχής, - όπως σχολεία, πολιτιστικοί οργανισμοί, άλλες δομές υγείας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 </a:t>
            </a:r>
            <a:endParaRPr lang="el-GR" sz="26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992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C5E432-25C9-9C7B-4E29-C9630250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278" y="285225"/>
            <a:ext cx="10515600" cy="904383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4C9B48-E02D-CAAE-0610-93CEAF21C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78" y="1811168"/>
            <a:ext cx="10977980" cy="4172382"/>
          </a:xfrm>
        </p:spPr>
        <p:txBody>
          <a:bodyPr/>
          <a:lstStyle/>
          <a:p>
            <a:pPr algn="just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2300 </a:t>
            </a:r>
            <a:r>
              <a:rPr lang="el-GR" b="1" dirty="0">
                <a:solidFill>
                  <a:srgbClr val="00000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θεραπευτικές πράξεις (νοητική ενδυνάμωση, νοσηλευτικές πράξεις, ενημέρωση για κοινωνικές παροχές </a:t>
            </a:r>
            <a:r>
              <a:rPr lang="el-GR" b="1" dirty="0" err="1">
                <a:solidFill>
                  <a:srgbClr val="00000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κ.α</a:t>
            </a:r>
            <a:r>
              <a:rPr lang="el-GR" b="1" dirty="0">
                <a:solidFill>
                  <a:srgbClr val="000000"/>
                </a:solidFill>
                <a:highlight>
                  <a:srgbClr val="FFFFFF"/>
                </a:highlight>
                <a:latin typeface="Book Antiqua" panose="02040602050305030304" pitchFamily="18" charset="0"/>
              </a:rPr>
              <a:t>)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408 άτομα εξετάστηκαν από τον νευρολόγο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just"/>
            <a:r>
              <a:rPr lang="el-GR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725 συμβουλευτικές για φροντιστές </a:t>
            </a:r>
            <a:endParaRPr lang="el-GR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l-GR" b="1" dirty="0">
              <a:solidFill>
                <a:srgbClr val="000000"/>
              </a:solidFill>
              <a:highlight>
                <a:srgbClr val="FFFFFF"/>
              </a:highlight>
              <a:latin typeface="Book Antiqua" panose="0204060205030503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78330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03C217198C6B98408F074B8367E47EFD" ma:contentTypeVersion="19" ma:contentTypeDescription="Δημιουργία νέου εγγράφου" ma:contentTypeScope="" ma:versionID="3cdb104e5d12b2f9644cc4541f172e1f">
  <xsd:schema xmlns:xsd="http://www.w3.org/2001/XMLSchema" xmlns:xs="http://www.w3.org/2001/XMLSchema" xmlns:p="http://schemas.microsoft.com/office/2006/metadata/properties" xmlns:ns2="39923e4a-0eaa-4e92-ad54-f2031695beea" xmlns:ns3="94a2d491-3234-4e1a-be3d-30b4a5db8872" targetNamespace="http://schemas.microsoft.com/office/2006/metadata/properties" ma:root="true" ma:fieldsID="c0fa796b88f49c63903a982a3d5e8943" ns2:_="" ns3:_="">
    <xsd:import namespace="39923e4a-0eaa-4e92-ad54-f2031695beea"/>
    <xsd:import namespace="94a2d491-3234-4e1a-be3d-30b4a5db8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Dat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923e4a-0eaa-4e92-ad54-f2031695b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Ετικέτες εικόνας" ma:readOnly="false" ma:fieldId="{5cf76f15-5ced-4ddc-b409-7134ff3c332f}" ma:taxonomyMulti="true" ma:sspId="c14060ba-f96a-4587-8902-65e3ddd44c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Date" ma:index="25" nillable="true" ma:displayName="Date" ma:format="DateOnly" ma:internalName="Date">
      <xsd:simpleType>
        <xsd:restriction base="dms:DateTim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2d491-3234-4e1a-be3d-30b4a5db8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b3dd7e-3b9d-4bb3-9b06-9438557272d6}" ma:internalName="TaxCatchAll" ma:showField="CatchAllData" ma:web="94a2d491-3234-4e1a-be3d-30b4a5db88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BA8C8B-CED5-49D7-A052-FEC522BC3B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009872-C223-4F97-920F-267B23DF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923e4a-0eaa-4e92-ad54-f2031695beea"/>
    <ds:schemaRef ds:uri="94a2d491-3234-4e1a-be3d-30b4a5db8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307</Words>
  <Application>Microsoft Office PowerPoint</Application>
  <PresentationFormat>Ευρεία οθόνη</PresentationFormat>
  <Paragraphs>35</Paragraphs>
  <Slides>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Book Antiqua</vt:lpstr>
      <vt:lpstr>Calibri</vt:lpstr>
      <vt:lpstr>Symbol</vt:lpstr>
      <vt:lpstr>Times New Roman</vt:lpstr>
      <vt:lpstr>Θέμα του Office</vt:lpstr>
      <vt:lpstr> ΚΕΝΤΡΟ ΗΜΕΡΑΣ ΓΙΑ ΑΤΟΜΑ ΜΕ ΑΝΟΙΑ  ΚΑΙ ΚΙΝΗΤΗ ΜΟΝΑΔΑ ΣΤΟ ΗΡΑΚΛΕΙΟ ΑΤΤΙΚΗΣ</vt:lpstr>
      <vt:lpstr>Παρεχόμενες Υπηρεσίες Κέντρου Ημέρας για άτομα με άνοια στο Ηράκλειο Αττικής </vt:lpstr>
      <vt:lpstr>Παρουσίαση του PowerPoint</vt:lpstr>
      <vt:lpstr> ΚΙΝΗΤΗ ΜΟΝΑΔΑ ΓΙΑ ΑΤΟΜΑ ΜΕ ΑΝΟΙΑ ΣΤΟ ΗΡΑΚΛΕΙΟ ΑΤΤΙΚΗΣ </vt:lpstr>
      <vt:lpstr>Κινητές Μονάδες για άτομα με άνοια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ΚΕΝΤΡΟ ΗΜΕΡΑΣ ΗΡΑΚΛΕΙΟ</dc:title>
  <dc:creator>Dell</dc:creator>
  <cp:lastModifiedBy>GIOTA ZOI</cp:lastModifiedBy>
  <cp:revision>15</cp:revision>
  <dcterms:created xsi:type="dcterms:W3CDTF">2024-04-24T07:10:25Z</dcterms:created>
  <dcterms:modified xsi:type="dcterms:W3CDTF">2024-05-29T09:17:06Z</dcterms:modified>
</cp:coreProperties>
</file>