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82" r:id="rId4"/>
    <p:sldId id="283" r:id="rId5"/>
    <p:sldId id="258" r:id="rId6"/>
    <p:sldId id="284" r:id="rId7"/>
    <p:sldId id="259" r:id="rId8"/>
    <p:sldId id="285" r:id="rId9"/>
    <p:sldId id="288" r:id="rId10"/>
    <p:sldId id="291" r:id="rId11"/>
    <p:sldId id="260" r:id="rId12"/>
    <p:sldId id="261" r:id="rId13"/>
    <p:sldId id="262" r:id="rId14"/>
    <p:sldId id="263" r:id="rId15"/>
    <p:sldId id="264" r:id="rId16"/>
    <p:sldId id="265" r:id="rId17"/>
    <p:sldId id="286" r:id="rId18"/>
    <p:sldId id="287" r:id="rId19"/>
    <p:sldId id="270" r:id="rId20"/>
    <p:sldId id="271" r:id="rId21"/>
    <p:sldId id="272" r:id="rId22"/>
    <p:sldId id="274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8080"/>
    <a:srgbClr val="FFE8D9"/>
    <a:srgbClr val="FF6A05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8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69BA084-2309-4EFA-93F3-A9DECB2B93D4}" type="datetimeFigureOut">
              <a:rPr lang="en-GB" smtClean="0"/>
              <a:pPr/>
              <a:t>17/04/2024</a:t>
            </a:fld>
            <a:endParaRPr lang="en-GB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520EFD9-D7B8-4A30-9AB1-7211164CBDA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evexiadiet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exiadiet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exiadiet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8800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Διατροφή στην παιδική ηλικία </a:t>
            </a:r>
            <a:endParaRPr lang="en-GB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3573016"/>
            <a:ext cx="7772400" cy="914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l-GR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Μπιτσάνης</a:t>
            </a:r>
            <a:r>
              <a:rPr lang="el-GR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Δημήτρης</a:t>
            </a:r>
          </a:p>
          <a:p>
            <a:pPr algn="r">
              <a:defRPr/>
            </a:pPr>
            <a:r>
              <a:rPr lang="el-GR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Κλινικός Διαιτολόγος, </a:t>
            </a:r>
            <a:r>
              <a:rPr lang="en-GB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PhD</a:t>
            </a:r>
          </a:p>
          <a:p>
            <a:pPr>
              <a:defRPr/>
            </a:pPr>
            <a:r>
              <a:rPr lang="en-GB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www.evexiadiet.com</a:t>
            </a:r>
            <a:r>
              <a:rPr lang="en-GB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l-GR" sz="2400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GB" sz="3200" dirty="0"/>
          </a:p>
        </p:txBody>
      </p:sp>
      <p:pic>
        <p:nvPicPr>
          <p:cNvPr id="198658" name="Picture 2" descr="https://encrypted-tbn0.gstatic.com/images?q=tbn:ANd9GcR237BJWFkRoUpo-qHM1n92r2T0-NPbl16U6GZozcfGwWmPTOfr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708920"/>
            <a:ext cx="2448272" cy="2232248"/>
          </a:xfrm>
          <a:prstGeom prst="rect">
            <a:avLst/>
          </a:prstGeom>
          <a:noFill/>
        </p:spPr>
      </p:pic>
      <p:pic>
        <p:nvPicPr>
          <p:cNvPr id="198660" name="Picture 4" descr="https://encrypted-tbn0.gstatic.com/images?q=tbn:ANd9GcRHi4gtCD47fr7FphhcU7abCExZRacTtoiudC8jejy73r4T7IFU1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869160"/>
            <a:ext cx="3009900" cy="1524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FF8F1D-601B-5555-72A9-3B6C475C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Λίπη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FCB44E-E401-3A53-4130-21FFFBC47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1879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ωμέγα-3 - DHA και EPA  για την ανάπτυξη και υγεία  εγκέφαλού και των ματιών  </a:t>
            </a: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u="sng" dirty="0">
                <a:latin typeface="Arial" panose="020B0604020202020204" pitchFamily="34" charset="0"/>
                <a:cs typeface="Arial" panose="020B0604020202020204" pitchFamily="34" charset="0"/>
              </a:rPr>
              <a:t>Κύρια πηγή των DHA και EPA 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: λιπαρά ψάρια (σολομός, σκουμπρί, σαρδέλα , γαύρος)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Πηγή ΑΑ ωμεγα-6: κρέας , πουλερικά, αυγά 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6CD96F78-74D5-EEEE-92A4-CFE0115B68A9}"/>
              </a:ext>
            </a:extLst>
          </p:cNvPr>
          <p:cNvSpPr txBox="1">
            <a:spLocks/>
          </p:cNvSpPr>
          <p:nvPr/>
        </p:nvSpPr>
        <p:spPr>
          <a:xfrm>
            <a:off x="480060" y="1246207"/>
            <a:ext cx="8183880" cy="4187952"/>
          </a:xfrm>
          <a:prstGeom prst="rect">
            <a:avLst/>
          </a:prstGeom>
        </p:spPr>
        <p:txBody>
          <a:bodyPr vert="horz" lIns="182880" tIns="91440">
            <a:no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384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Βιταμίνες 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Βιταμίνη </a:t>
            </a:r>
            <a:r>
              <a:rPr lang="en-GB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D*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(Συνιστώμενη πρόσληψη 10 μ</a:t>
            </a:r>
            <a:r>
              <a:rPr lang="en-GB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g/</a:t>
            </a: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ημέρα)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απορρόφηση του ασβεστίου και την εναπόθεση στα οστά, λειτουργία του θυροειδούς και ανοσοποιητικό  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</a:t>
            </a:r>
          </a:p>
          <a:p>
            <a:pPr>
              <a:buNone/>
            </a:pPr>
            <a:r>
              <a:rPr lang="el-GR" sz="24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πολύ καλή πηγή: </a:t>
            </a:r>
            <a:r>
              <a:rPr lang="el-GR" sz="2400" b="1" dirty="0" err="1">
                <a:latin typeface="Arial" pitchFamily="34" charset="0"/>
                <a:cs typeface="Arial" pitchFamily="34" charset="0"/>
              </a:rPr>
              <a:t>αποξ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 μανιτάρια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porcini 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u="sng" dirty="0">
                <a:latin typeface="Arial" pitchFamily="34" charset="0"/>
                <a:cs typeface="Arial" pitchFamily="34" charset="0"/>
              </a:rPr>
              <a:t>άλλες πηγές: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βούτυρο, πλήρες γάλα (ή εμπλουτισμένο με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βιτ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.D),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δημητριακά εμπλουτισμένα με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βιτ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.D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λιπαρά ψάρια (π.χ. σολομός) </a:t>
            </a:r>
          </a:p>
          <a:p>
            <a:pPr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Ενώ, το μητρικό γάλα είναι χαμηλό σε </a:t>
            </a:r>
            <a:r>
              <a:rPr lang="el-GR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βιτ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Δ!</a:t>
            </a:r>
          </a:p>
          <a:p>
            <a:pPr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Ιχνοστοιχεία 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Ασβέστιο (</a:t>
            </a:r>
            <a:r>
              <a:rPr lang="en-GB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Ca)</a:t>
            </a:r>
            <a:r>
              <a:rPr lang="el-GR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Συνιστώμενη πρόσληψη 800 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mg/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ημέρα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Σημαντικό ρόλο στην δομή των οστών και δοντιών, σύσπαση μυών, ρυθμό της καρδιάς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l-GR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Βιτ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 απορρόφηση 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Ca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buNone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GB" sz="2400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Κύριες Πηγές: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γάλα και τα προϊόντα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Ιχνοστοιχεία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54116" y="1168192"/>
            <a:ext cx="8183880" cy="48245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Σίδηρος (</a:t>
            </a:r>
            <a:r>
              <a:rPr lang="en-GB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Fe)</a:t>
            </a:r>
            <a:r>
              <a:rPr lang="el-GR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   </a:t>
            </a:r>
            <a:r>
              <a:rPr lang="el-GR" sz="24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Συνιστώμενη πρόσληψη </a:t>
            </a:r>
            <a:r>
              <a:rPr lang="en-GB" sz="24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</a:t>
            </a:r>
          </a:p>
          <a:p>
            <a:pPr>
              <a:buNone/>
            </a:pP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ετών 10 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mg/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ημέρα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    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10ετών  ανάλογα με το φύλο 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		         (αγόρια:12 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mg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, κορίτσια:15 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mg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/ ημέρα)</a:t>
            </a:r>
          </a:p>
          <a:p>
            <a:pPr>
              <a:buNone/>
            </a:pP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Μεταφορά Ο</a:t>
            </a:r>
            <a:r>
              <a:rPr lang="el-GR" sz="2400" baseline="-25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στο σώμα, παραγωγή ενέργειας, δραστικότητα ενζύμων, </a:t>
            </a:r>
            <a:r>
              <a:rPr lang="el-GR" sz="2400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πολλ</a:t>
            </a: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l-GR" sz="2400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μός</a:t>
            </a: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κυττάρου</a:t>
            </a:r>
          </a:p>
          <a:p>
            <a:pPr>
              <a:buNone/>
            </a:pPr>
            <a:endParaRPr lang="el-GR" sz="2400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Πηγές: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κρέας, συκώτι, πουλερικά και ψάρια, σπανάκι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Βιτ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 απορρόφηση 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Fe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, καθώς ο φυτικός (μη </a:t>
            </a:r>
            <a:r>
              <a:rPr lang="el-GR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αιμικός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) δεν </a:t>
            </a:r>
            <a:r>
              <a:rPr lang="el-GR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απορροφάται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 τόσο εύκολα όσο ο ζωικός (</a:t>
            </a:r>
            <a:r>
              <a:rPr lang="el-GR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αιμικός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) 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Fe</a:t>
            </a: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Ιχνοστοιχεία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el-G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l-G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Ψευδάργυρος  (</a:t>
            </a:r>
            <a:r>
              <a:rPr lang="en-GB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Zn)</a:t>
            </a:r>
            <a:r>
              <a:rPr lang="el-G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l-GR" sz="2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el-GR" sz="22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Συνιστώμενη πρόσληψη </a:t>
            </a:r>
            <a:r>
              <a:rPr lang="en-GB" sz="22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Zn</a:t>
            </a:r>
          </a:p>
          <a:p>
            <a:pPr>
              <a:buNone/>
            </a:pP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ετών 10 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mg/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ημέρα</a:t>
            </a:r>
          </a:p>
          <a:p>
            <a:pPr>
              <a:buNone/>
            </a:pP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    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10ετών  ανάλογα με το φύλο </a:t>
            </a:r>
          </a:p>
          <a:p>
            <a:pPr>
              <a:buNone/>
            </a:pP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		        (αγόρια: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5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mg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, κορίτσια:1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mg</a:t>
            </a:r>
            <a:r>
              <a:rPr lang="el-GR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/ ημέρα)</a:t>
            </a:r>
            <a:endParaRPr lang="el-GR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Σημαντικός στην σύνθεση πρωτεϊνών, αντίληψη της γεύσης και</a:t>
            </a:r>
          </a:p>
          <a:p>
            <a:pPr>
              <a:buNone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μαζί με χαλκό (</a:t>
            </a:r>
            <a:r>
              <a:rPr lang="en-US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cu)</a:t>
            </a: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και σελήνιο </a:t>
            </a:r>
            <a:r>
              <a:rPr lang="en-US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(Se) </a:t>
            </a: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για τον θυροειδή και</a:t>
            </a:r>
          </a:p>
          <a:p>
            <a:pPr>
              <a:buNone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αντιοξειδωτικούς μηχανισμούς </a:t>
            </a:r>
          </a:p>
          <a:p>
            <a:pPr>
              <a:buNone/>
            </a:pPr>
            <a:endParaRPr lang="en-GB" sz="22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2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Πηγές:</a:t>
            </a: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κρέας, συκώτι, αυγά, θαλασσινά, γάλα,             δημητριακά ολικής άλεσης </a:t>
            </a:r>
          </a:p>
          <a:p>
            <a:pPr>
              <a:buNone/>
            </a:pPr>
            <a:endParaRPr lang="el-GR" sz="2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477862" y="332656"/>
            <a:ext cx="7990656" cy="864096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Παιδική Παχυσαρκία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&amp; </a:t>
            </a:r>
            <a:r>
              <a:rPr lang="el-GR" sz="4000" b="1" dirty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Πρόληψη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2 - Θέση περιεχομένου">
            <a:extLst>
              <a:ext uri="{FF2B5EF4-FFF2-40B4-BE49-F238E27FC236}">
                <a16:creationId xmlns:a16="http://schemas.microsoft.com/office/drawing/2014/main" id="{E221F112-321E-3ECF-2100-DB0D72C1A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8245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u="sng" dirty="0">
                <a:solidFill>
                  <a:srgbClr val="006600"/>
                </a:solidFill>
                <a:latin typeface="Arial" panose="020B0604020202020204" pitchFamily="34" charset="0"/>
                <a:cs typeface="Arial" pitchFamily="34" charset="0"/>
              </a:rPr>
              <a:t>ΟΡΙΣΜΟΣ της παχυσαρκίας: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το υπερβάλλον σωματικό λίπος που μπορεί να επηρεάσει αρνητικά τη υγεία. </a:t>
            </a:r>
            <a:endParaRPr lang="el-GR" sz="24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2400" u="sng" dirty="0">
              <a:solidFill>
                <a:srgbClr val="0066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u="sng" dirty="0">
                <a:solidFill>
                  <a:srgbClr val="00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Προσδιορισμός </a:t>
            </a:r>
            <a:r>
              <a:rPr lang="el-GR" sz="2400" dirty="0">
                <a:solidFill>
                  <a:srgbClr val="006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της παιδικής παχυσαρκίας: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Καμπύλες ανάπτυξης ή Δείκτη μάζα σώματος </a:t>
            </a:r>
            <a:r>
              <a:rPr lang="el-GR" sz="2400" dirty="0"/>
              <a:t>(ΔΜΣ= </a:t>
            </a:r>
            <a:r>
              <a:rPr lang="en-GB" sz="2400" dirty="0"/>
              <a:t>kg/</a:t>
            </a:r>
            <a:r>
              <a:rPr lang="en-US" sz="2400" dirty="0"/>
              <a:t>m</a:t>
            </a:r>
            <a:r>
              <a:rPr lang="en-US" sz="2400" dirty="0">
                <a:cs typeface="Times New Roman" pitchFamily="18" charset="0"/>
              </a:rPr>
              <a:t>²</a:t>
            </a:r>
            <a:r>
              <a:rPr lang="el-GR" sz="2400" dirty="0">
                <a:cs typeface="Times New Roman" pitchFamily="18" charset="0"/>
              </a:rPr>
              <a:t>, 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διεθνή όρια για παιδιά)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Αποτελεί σημαντικό π</a:t>
            </a:r>
            <a:r>
              <a:rPr lang="el-GR" sz="2400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ρόβλημα δημόσιας υγείας κυρίως στις ανεπτυγμένες χώρες (Ελλάδα</a:t>
            </a:r>
            <a:r>
              <a:rPr lang="el-GR" sz="2400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ο συνολικός </a:t>
            </a:r>
            <a:r>
              <a:rPr lang="el-GR" sz="2400" dirty="0" err="1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επιπολασμός</a:t>
            </a:r>
            <a:r>
              <a:rPr lang="el-GR" sz="2400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κεντρικής παιδικής παχυσαρκίας = 33% των μαθητών της μελέτης</a:t>
            </a:r>
            <a:endParaRPr lang="el-GR" sz="2400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l-G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el-GR" sz="2400" dirty="0">
              <a:solidFill>
                <a:srgbClr val="0066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None/>
            </a:pPr>
            <a:endParaRPr lang="el-GR" sz="2400" u="sng" dirty="0">
              <a:solidFill>
                <a:srgbClr val="0000FF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Πρόληψη της παιδικής παχυσαρκίας </a:t>
            </a:r>
            <a:endParaRPr lang="en-GB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824536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παχυσαρκία είναι: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χρόνια φλεγμονή χαμηλού-βαθμού</a:t>
            </a: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πάθηση</a:t>
            </a:r>
            <a:r>
              <a:rPr lang="el-G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2400" b="1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πολυπαραγοντικής</a:t>
            </a:r>
            <a:r>
              <a:rPr lang="el-G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φύσης</a:t>
            </a:r>
            <a:r>
              <a:rPr lang="el-GR" sz="2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el-G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b="1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πρώιμη πρόληψη είναι πολύ σημαντική!</a:t>
            </a:r>
            <a:endParaRPr lang="el-GR" sz="2400" b="1" dirty="0">
              <a:solidFill>
                <a:srgbClr val="0000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υπόθεση της «εμβρυϊκής προέλευσης» του επιδημιολόγου D.J. </a:t>
            </a:r>
            <a:r>
              <a:rPr lang="el-G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Barker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ότι: </a:t>
            </a:r>
            <a:r>
              <a:rPr lang="el-GR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διαταραχή του ενδομήτριου περιβάλλοντος μέσω της μητρικής διατροφής μπορεί να προδιαθέτει τα βρέφη να εκδηλώσουν χ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ρόνια νοσήματα</a:t>
            </a:r>
            <a:r>
              <a:rPr lang="el-GR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στην ενήλικη τους ζωή</a:t>
            </a: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el-GR" sz="240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None/>
            </a:pPr>
            <a:endParaRPr lang="el-GR" sz="2400" u="sng" dirty="0">
              <a:solidFill>
                <a:srgbClr val="0000FF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A461E8-38E0-70A0-03E7-8C2AA9B4C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700808"/>
            <a:ext cx="8183880" cy="41879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2400" b="1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πρώιμη πρόληψη </a:t>
            </a:r>
            <a:r>
              <a:rPr lang="el-GR" sz="24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l-GR" sz="2400" u="none" strike="noStrike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περιγεννητική</a:t>
            </a:r>
            <a:r>
              <a:rPr lang="el-GR" sz="240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περίοδος 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sz="24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κύηση και θηλασμός, διαβήτης κύησης </a:t>
            </a:r>
            <a:r>
              <a:rPr lang="el-GR" sz="240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κτλ</a:t>
            </a:r>
            <a:r>
              <a:rPr lang="el-GR" sz="240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2400" dirty="0">
              <a:solidFill>
                <a:srgbClr val="0066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l-GR" sz="2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Στο </a:t>
            </a:r>
            <a:r>
              <a:rPr lang="en-US" sz="2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Institute of Brain Chemistry &amp; Human Nutrition</a:t>
            </a:r>
            <a:r>
              <a:rPr lang="el-GR" sz="2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</a:t>
            </a:r>
            <a:r>
              <a:rPr lang="el-GR" sz="24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μελετήσαμε την Υπόθεση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Barker</a:t>
            </a:r>
            <a:r>
              <a:rPr lang="el-G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σε πειραματικά ζωικά μοντέλα: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όλες οι καινοτομίες στην έρευνα είναι διαθέσιμες στο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www.evexiadiet.com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1 - Τίτλος">
            <a:extLst>
              <a:ext uri="{FF2B5EF4-FFF2-40B4-BE49-F238E27FC236}">
                <a16:creationId xmlns:a16="http://schemas.microsoft.com/office/drawing/2014/main" id="{983608A3-0177-52B0-380F-FB53DE987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08" y="44346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Πρώιμη π</a:t>
            </a:r>
            <a:r>
              <a:rPr kumimoji="0" lang="el-GR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ρόληψη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της παιδικής παχυσαρκίας </a:t>
            </a:r>
            <a:endParaRPr lang="en-GB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411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80D319-22F7-FD5D-DC45-8F394B775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16632"/>
            <a:ext cx="8183880" cy="583264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αρχική μελέτη </a:t>
            </a:r>
            <a:r>
              <a:rPr lang="el-GR" sz="22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«Η επίδραση της διατροφής στην ανάπτυξη του </a:t>
            </a:r>
            <a:r>
              <a:rPr lang="el-GR" sz="2200" dirty="0" err="1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εμβρύοϋ</a:t>
            </a:r>
            <a:r>
              <a:rPr lang="el-GR" sz="22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r>
              <a:rPr lang="el-G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βραβεύτηκε από την Εταιρεία Γυναικολογικής Έρευνας των ΗΠΑ 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το 1997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Διατροφή της μητέρας και η έκβαση της εγκυμοσύνης</a:t>
            </a:r>
            <a:r>
              <a:rPr lang="en-US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l-G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υψηλή σε λιπαρά διατροφή της </a:t>
            </a:r>
            <a:r>
              <a:rPr lang="el-G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μητέρας 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πειραματικά ζωικά μοντέλα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l-G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κατά 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την διάρκεια της εγκυμοσύνης και του θηλασμού είχε ως αποτέλεσμα οι γόνοι μετέπειτα στην ενήλικη ζωή τους να παρουσιάσουν </a:t>
            </a:r>
            <a:r>
              <a:rPr lang="el-GR" sz="2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διαταραχές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στην </a:t>
            </a:r>
            <a:r>
              <a:rPr lang="el-GR" sz="2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αγγειακή λειτουργία μαζί με διαταραχές στην περιεκτικότητα των αγγείων σε απαραίτητα λιπαρά οξέα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2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ιδιαιτερότητα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των παραπάνω ερευνών είναι ότι οι αγγειακές διαταραχές ήταν εμφανείς </a:t>
            </a:r>
            <a:r>
              <a:rPr lang="el-GR" sz="2200" b="1" u="sng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παρότι τα νεογνά </a:t>
            </a:r>
            <a:r>
              <a:rPr lang="el-GR" sz="2200" b="1" u="sng" dirty="0" err="1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επίμυων</a:t>
            </a:r>
            <a:r>
              <a:rPr lang="el-GR" sz="2200" b="1" u="sng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μετά τον θηλασμό εκτράφηκαν σε μία κανονική διατροφή (</a:t>
            </a:r>
            <a:r>
              <a:rPr lang="en-US" sz="2200" b="1" u="sng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diet</a:t>
            </a:r>
            <a:r>
              <a:rPr lang="el-GR" sz="2200" b="1" u="sng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l-GR" sz="2200" dirty="0">
                <a:solidFill>
                  <a:srgbClr val="0033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l-G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l-GR" sz="2200" dirty="0">
              <a:solidFill>
                <a:srgbClr val="0066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164813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Επιπλοκές της Παχυσαρκίας στα Παιδιά</a:t>
            </a:r>
            <a:endParaRPr lang="en-GB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l-G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Διαταραχές του μεταβολισμού, ορμονικές και </a:t>
            </a:r>
            <a:r>
              <a:rPr lang="el-GR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καρδιομεταβολικές</a:t>
            </a:r>
            <a:r>
              <a:rPr lang="el-G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παθήσεις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</a:rPr>
              <a:t>Δυσλιπιδαιμία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ΣΔ Τύπου 2,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υπερινσουλιναιμία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πρώιμη έναρξη εφηβείας, διαταραχές περιόδου, αρτηριακή υπέρταση, αρτηριοσκλήρυνση)</a:t>
            </a:r>
          </a:p>
          <a:p>
            <a:pPr marL="457200" indent="-457200">
              <a:buFont typeface="+mj-lt"/>
              <a:buAutoNum type="arabicParenR"/>
            </a:pPr>
            <a:endParaRPr lang="el-GR" sz="2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Ψυχοκοινωνικές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( υποτίμηση εαυτού, κατάθλιψη, περιστασιακή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υπερφαγία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err="1">
                <a:latin typeface="Arial" pitchFamily="34" charset="0"/>
                <a:cs typeface="Arial" pitchFamily="34" charset="0"/>
              </a:rPr>
              <a:t>νευρογενής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ανορεξία ή βουλιμία, ιδίως στους εφήβους)</a:t>
            </a:r>
          </a:p>
          <a:p>
            <a:pPr marL="457200" indent="-457200">
              <a:buFont typeface="+mj-lt"/>
              <a:buAutoNum type="arabicParenR"/>
            </a:pP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38574" y="51951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Ανάπτυξη του παιδιού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132856"/>
            <a:ext cx="818388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Βάρος + Ύψος </a:t>
            </a:r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2-2,5 κιλά/ έτος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			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7,5 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cm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ως 7 ετών και 5</a:t>
            </a:r>
            <a:r>
              <a:rPr lang="en-GB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cm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ως εφηβεία </a:t>
            </a: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1</a:t>
            </a:r>
            <a:r>
              <a:rPr lang="el-GR" sz="2400" baseline="30000" dirty="0">
                <a:latin typeface="Arial" pitchFamily="34" charset="0"/>
                <a:cs typeface="Arial" pitchFamily="34" charset="0"/>
              </a:rPr>
              <a:t>ος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έτος  οστικής/μυϊκής μάζας και πυκνότητας 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μετά το 1</a:t>
            </a:r>
            <a:r>
              <a:rPr lang="el-GR" sz="2400" baseline="30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έτος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επιμήκυνση οστών + ανάπτυξη μυών 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flipV="1">
            <a:off x="3253876" y="2276872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V="1">
            <a:off x="3253876" y="2636912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4 - Ευθύγραμμο βέλος σύνδεσης">
            <a:extLst>
              <a:ext uri="{FF2B5EF4-FFF2-40B4-BE49-F238E27FC236}">
                <a16:creationId xmlns:a16="http://schemas.microsoft.com/office/drawing/2014/main" id="{DCAADB41-2F79-DA7A-36ED-A9E194E492DB}"/>
              </a:ext>
            </a:extLst>
          </p:cNvPr>
          <p:cNvCxnSpPr/>
          <p:nvPr/>
        </p:nvCxnSpPr>
        <p:spPr>
          <a:xfrm flipV="1">
            <a:off x="2051720" y="3861048"/>
            <a:ext cx="0" cy="36004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755576" y="1484784"/>
            <a:ext cx="7772400" cy="1828800"/>
          </a:xfrm>
          <a:prstGeom prst="rect">
            <a:avLst/>
          </a:prstGeom>
        </p:spPr>
        <p:txBody>
          <a:bodyPr vert="horz" anchor="b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Ο ΔΕΚΑΛΟΓΟΣ της Υγιεινής </a:t>
            </a:r>
            <a:r>
              <a:rPr lang="el-GR" sz="4200" b="1" dirty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Δ</a:t>
            </a:r>
            <a:r>
              <a:rPr kumimoji="0" lang="el-GR" sz="4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ιατροφής</a:t>
            </a:r>
            <a:r>
              <a:rPr kumimoji="0" lang="el-GR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b="1" dirty="0">
                <a:solidFill>
                  <a:srgbClr val="0066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Εθνικός Διατροφικός Οδηγός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8B6A9B4E-B29E-FB25-0FBB-3CB0AE41C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8208912" cy="604867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Διατροφική Διαπαιδαγώγηση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96855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Το πρωινό είναι σημαντικό  καθημερινά </a:t>
            </a:r>
          </a:p>
          <a:p>
            <a:pPr marL="457200" indent="-457200">
              <a:buAutoNum type="arabicPeriod"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Αρκετό νερό καθημερινά </a:t>
            </a:r>
          </a:p>
          <a:p>
            <a:pPr marL="457200" indent="-457200">
              <a:buAutoNum type="arabicPeriod"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Αποφυγή αλλαντικών </a:t>
            </a:r>
          </a:p>
          <a:p>
            <a:pPr marL="457200" indent="-457200">
              <a:buAutoNum type="arabicPeriod"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Οι γονείς να λειτουργούν ως πρότυπο για τα παιδιά, να: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Ενθάρρυνση υγιεινών συνηθειών στα παιδιά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Επιβραβευθούν τα παιδιά λεκτικά κι όχι υλικά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Γευματίζουν συχνά με τα παιδία ως οικογένεια </a:t>
            </a:r>
            <a:r>
              <a:rPr lang="el-GR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(π.χ. στο τραπέζι της κουζίνας ή τραπεζαρία,  σε ήρεμο κλίμα και ευχάριστο περιβάλλον με την τηλεόραση και τον υπολογιστή κλειστά)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Μαγειρεύουν στο σπίτι με υγιεινό και ασφαλή τρόπο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Επιλέγουν προϊόντα εποχής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Δίνουν έμφαση στην παρουσίαση ενός φαγητού (τρυφερά, ζουμερά, τραγανά με έντονα χρώματα) </a:t>
            </a:r>
            <a:r>
              <a:rPr lang="el-GR" sz="22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endParaRPr lang="el-GR" sz="2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ΑΣΚΗΣΗ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200" b="1" u="sng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Συστάσεις: </a:t>
            </a:r>
            <a:r>
              <a:rPr lang="el-GR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Ημερησίως 60΄ σωματικής δραστηριότητας </a:t>
            </a:r>
          </a:p>
          <a:p>
            <a:pPr>
              <a:buNone/>
            </a:pPr>
            <a:endParaRPr lang="el-GR" sz="22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2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Οφέλη:</a:t>
            </a:r>
            <a:endParaRPr lang="el-GR" sz="22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2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Ανάπτυξη υγιούς </a:t>
            </a:r>
            <a:r>
              <a:rPr lang="el-GR" sz="2200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μυοσκελετικού</a:t>
            </a:r>
            <a:r>
              <a:rPr lang="el-GR" sz="22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και καρδιαγγειακού συστήματος 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Βελτίωση φυσικής κατάστασης &amp; μείωση κινδύνου χρόνιων νοσημάτων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Διατήρηση ενός υγιούς σωματικού βάρους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Βελτίωση αυτοπεποίθησης και ενίσχυση κοινωνικότητας 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Μείωση άγχους και κατάθλιψης </a:t>
            </a:r>
          </a:p>
          <a:p>
            <a:pPr>
              <a:buNone/>
            </a:pPr>
            <a:endParaRPr lang="el-GR" sz="22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l-GR" sz="22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Συμπεράσματα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08720"/>
            <a:ext cx="8183880" cy="5156016"/>
          </a:xfrm>
        </p:spPr>
        <p:txBody>
          <a:bodyPr>
            <a:noAutofit/>
          </a:bodyPr>
          <a:lstStyle/>
          <a:p>
            <a:pPr>
              <a:buNone/>
            </a:pPr>
            <a:endParaRPr lang="el-GR" sz="24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Η διατροφή της μητέρας ακόμα και πριν την κύηση είναι σημαντική  </a:t>
            </a:r>
          </a:p>
          <a:p>
            <a:pPr>
              <a:buFont typeface="Wingdings" pitchFamily="2" charset="2"/>
              <a:buChar char="Ø"/>
            </a:pPr>
            <a:endParaRPr lang="el-GR" sz="2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Επιλογή ποιοτικών τροφίμων και κατανάλωση στις κατάλληλες ποσότητες </a:t>
            </a:r>
          </a:p>
          <a:p>
            <a:pPr>
              <a:buFont typeface="Wingdings" pitchFamily="2" charset="2"/>
              <a:buChar char="Ø"/>
            </a:pPr>
            <a:endParaRPr lang="el-GR" sz="2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Κατανάλωση των γευμάτων σε ευχάριστο και ήρεμο κλίμα με την οικογένεια συγκεντρωμένη όσο συχνότερα γίνεται </a:t>
            </a:r>
          </a:p>
          <a:p>
            <a:pPr>
              <a:buFont typeface="Wingdings" pitchFamily="2" charset="2"/>
              <a:buChar char="Ø"/>
            </a:pPr>
            <a:endParaRPr lang="el-GR" sz="2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Καθημερινή άσκηση είτε ως οργανωμένη άσκηση είτε με μορφή παιχνιδιού </a:t>
            </a:r>
          </a:p>
          <a:p>
            <a:pPr>
              <a:buNone/>
            </a:pPr>
            <a:endParaRPr lang="el-GR" sz="24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l-GR" sz="2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29B627-85AD-3DB7-3FB2-2A7617D53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32" y="1628800"/>
            <a:ext cx="8183880" cy="4475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00FF"/>
                </a:solidFill>
                <a:latin typeface="Arial" panose="020B0604020202020204" pitchFamily="34" charset="0"/>
                <a:cs typeface="Arial" pitchFamily="34" charset="0"/>
              </a:rPr>
              <a:t>Ανάπτυξη</a:t>
            </a:r>
            <a:r>
              <a:rPr lang="el-GR" sz="2400" dirty="0">
                <a:solidFill>
                  <a:srgbClr val="FF6A05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itchFamily="34" charset="0"/>
                <a:sym typeface="Wingdings" pitchFamily="2" charset="2"/>
              </a:rPr>
              <a:t>(</a:t>
            </a:r>
            <a:r>
              <a:rPr lang="el-GR" sz="2400" dirty="0" err="1">
                <a:latin typeface="Arial" panose="020B0604020202020204" pitchFamily="34" charset="0"/>
                <a:cs typeface="Arial" pitchFamily="34" charset="0"/>
                <a:sym typeface="Wingdings" pitchFamily="2" charset="2"/>
              </a:rPr>
              <a:t>π.χ</a:t>
            </a:r>
            <a:r>
              <a:rPr lang="el-GR" sz="2400" dirty="0">
                <a:latin typeface="Arial" panose="020B0604020202020204" pitchFamily="34" charset="0"/>
                <a:cs typeface="Arial" pitchFamily="34" charset="0"/>
                <a:sym typeface="Wingdings" pitchFamily="2" charset="2"/>
              </a:rPr>
              <a:t> συνδετικός ιστός, δόντια, νευρικό σύστημα)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400" u="sng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l-GR" sz="24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Στους πρώτους 6 μήνες ζωής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το βάρος του εγκεφάλου διπλασιάζεται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ανάπτυξη των αισθήσεων (π.χ. ακοή, όσφρηση)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γλωσσική ανάπτυξη </a:t>
            </a:r>
            <a:endParaRPr lang="en-US" sz="24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Θηλασμός </a:t>
            </a:r>
            <a:r>
              <a:rPr lang="el-GR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(η διατροφή της μητέρας στην εγκυμοσύνη σημαντική έρευνά στο </a:t>
            </a:r>
            <a:r>
              <a:rPr lang="en-US" sz="2400" dirty="0">
                <a:latin typeface="Arial" pitchFamily="34" charset="0"/>
                <a:cs typeface="Arial" pitchFamily="34" charset="0"/>
                <a:sym typeface="Wingdings" pitchFamily="2" charset="2"/>
                <a:hlinkClick r:id="rId2"/>
              </a:rPr>
              <a:t>www.evexiadiet.com</a:t>
            </a:r>
            <a:r>
              <a:rPr lang="en-US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) </a:t>
            </a: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el-GR" sz="2400" dirty="0">
              <a:solidFill>
                <a:srgbClr val="FF6A0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- Τίτλος">
            <a:extLst>
              <a:ext uri="{FF2B5EF4-FFF2-40B4-BE49-F238E27FC236}">
                <a16:creationId xmlns:a16="http://schemas.microsoft.com/office/drawing/2014/main" id="{09199A8E-CF23-CAA8-F64A-611C27CC8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3326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Ανάπτυξη του παιδιού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20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EF00B3-6A21-F4E7-6E35-0A02FCFC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</a:br>
            <a:br>
              <a:rPr lang="el-GR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el-GR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Ανάπτυξη: </a:t>
            </a:r>
            <a:r>
              <a:rPr lang="el-G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πρόσληψη ενέργειας και θρεπτικών συστατικών </a:t>
            </a:r>
            <a:endParaRPr lang="el-G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D17B86-B903-46B9-A205-831DA338E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916832"/>
            <a:ext cx="818388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400" dirty="0">
              <a:solidFill>
                <a:srgbClr val="0000FF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latin typeface="Arial" panose="020B0604020202020204" pitchFamily="34" charset="0"/>
                <a:cs typeface="Arial" pitchFamily="34" charset="0"/>
                <a:sym typeface="Wingdings" pitchFamily="2" charset="2"/>
              </a:rPr>
              <a:t>5έτη 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ο εγκέφαλος αποκτά το 95% του τελικού βάρους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sz="2400" u="sng" dirty="0">
                <a:latin typeface="Arial" panose="020B0604020202020204" pitchFamily="34" charset="0"/>
                <a:cs typeface="Arial" panose="020B0604020202020204" pitchFamily="34" charset="0"/>
              </a:rPr>
              <a:t>ανάπτυξη και η ωρίμανση 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του προμετωπιαίου φλοιού (περιοχή του εγκεφάλου που βοηθά στην ολοκλήρωση των εκτελεστικών λειτουργιών του) </a:t>
            </a:r>
            <a:r>
              <a:rPr lang="el-G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συμβαίνει κυρίως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κατά την εφηβεία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και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ολοκληρώνεται πλήρως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στην ηλικία των 25 ετών </a:t>
            </a:r>
          </a:p>
          <a:p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0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Ενέργεια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(Kcal) </a:t>
            </a:r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Ανάλογα το ρυθμό ανάπτυξης και φυσική δραστηριότητα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Βρεφική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vs.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προσχολική ηλικία 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Οι θερμιδικές ανάγκες είναι πιο μεγάλες στη βρεφική ηλικία </a:t>
            </a:r>
          </a:p>
          <a:p>
            <a:pPr marL="0" indent="0">
              <a:buNone/>
            </a:pP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l-GR" sz="24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Γενικός τύπος για την πρώιμη παιδική ηλικία</a:t>
            </a:r>
          </a:p>
          <a:p>
            <a:pPr marL="0" indent="0" algn="ctr"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Ενέργεια  = 1000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kcal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+ 10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0kcal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για κάθε έτος </a:t>
            </a:r>
          </a:p>
          <a:p>
            <a:pPr marL="0" indent="0"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3" y="563515"/>
            <a:ext cx="8183880" cy="56457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Ενέργεια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(Kcal)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80060" y="1158141"/>
            <a:ext cx="8183880" cy="51363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Συστάσεις (ΗΠΑ): μέση ημερήσια πρόσληψη ενέργειας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None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l-GR" sz="2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10 ετών (βάσει φύλου*)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 </a:t>
            </a:r>
            <a:r>
              <a:rPr lang="en-GB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Kcal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στα αγόρια λόγω  μυϊκού ιστού 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None/>
            </a:pPr>
            <a:r>
              <a:rPr lang="el-GR" sz="2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* Αντίστοιχα και Φυτικές ίνες </a:t>
            </a:r>
            <a:r>
              <a:rPr lang="el-GR" sz="20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 στα αγόρια 10ετών κι άνω </a:t>
            </a:r>
            <a:endParaRPr lang="el-GR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81825"/>
              </p:ext>
            </p:extLst>
          </p:nvPr>
        </p:nvGraphicFramePr>
        <p:xfrm>
          <a:off x="923081" y="2276872"/>
          <a:ext cx="72728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ΗΛΙΚΙΑ</a:t>
                      </a:r>
                    </a:p>
                    <a:p>
                      <a:r>
                        <a:rPr lang="el-GR" b="0" baseline="0" dirty="0">
                          <a:solidFill>
                            <a:srgbClr val="002060"/>
                          </a:solidFill>
                        </a:rPr>
                        <a:t> (έτη)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ΒΑΡΟΣ</a:t>
                      </a:r>
                    </a:p>
                    <a:p>
                      <a:r>
                        <a:rPr lang="en-GB" b="0" dirty="0">
                          <a:solidFill>
                            <a:srgbClr val="002060"/>
                          </a:solidFill>
                        </a:rPr>
                        <a:t>(Kg)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ΥΨΟΣ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b="0" dirty="0">
                          <a:solidFill>
                            <a:srgbClr val="002060"/>
                          </a:solidFill>
                        </a:rPr>
                        <a:t>(cm)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</a:rPr>
                        <a:t>Kcal/Kg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rgbClr val="002060"/>
                          </a:solidFill>
                        </a:rPr>
                        <a:t>Kcal/</a:t>
                      </a:r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ημέρα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1-3</a:t>
                      </a: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4-6</a:t>
                      </a: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7-10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  13</a:t>
                      </a: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  20</a:t>
                      </a: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  28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 90</a:t>
                      </a:r>
                    </a:p>
                    <a:p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112</a:t>
                      </a:r>
                    </a:p>
                    <a:p>
                      <a:r>
                        <a:rPr lang="el-GR" baseline="0" dirty="0">
                          <a:solidFill>
                            <a:srgbClr val="002060"/>
                          </a:solidFill>
                        </a:rPr>
                        <a:t>  132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l-GR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102</a:t>
                      </a:r>
                    </a:p>
                    <a:p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     90</a:t>
                      </a:r>
                    </a:p>
                    <a:p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     70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l-GR" b="1" baseline="0" dirty="0">
                          <a:solidFill>
                            <a:srgbClr val="002060"/>
                          </a:solidFill>
                        </a:rPr>
                        <a:t>     1300</a:t>
                      </a:r>
                    </a:p>
                    <a:p>
                      <a:r>
                        <a:rPr lang="el-GR" b="1" baseline="0" dirty="0">
                          <a:solidFill>
                            <a:srgbClr val="002060"/>
                          </a:solidFill>
                        </a:rPr>
                        <a:t>     1800</a:t>
                      </a:r>
                    </a:p>
                    <a:p>
                      <a:r>
                        <a:rPr lang="el-GR" b="1" baseline="0" dirty="0">
                          <a:solidFill>
                            <a:srgbClr val="002060"/>
                          </a:solidFill>
                        </a:rPr>
                        <a:t>     2000</a:t>
                      </a:r>
                      <a:endParaRPr lang="el-GR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4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Πρωτεΐνη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(g)</a:t>
            </a:r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Σημαντική </a:t>
            </a:r>
            <a:r>
              <a:rPr lang="el-GR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l-GR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διατήρηση και σύνθεση νέου ιστού</a:t>
            </a:r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π.χ. στους μύες, δέρμα, όργανα, νύχια, μαλλιά, και αίμα)</a:t>
            </a:r>
          </a:p>
          <a:p>
            <a:pPr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     Συνιστώμενη πρόσληψη πρωτεΐνης </a:t>
            </a:r>
          </a:p>
          <a:p>
            <a:pPr>
              <a:buNone/>
            </a:pP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l-GR" sz="24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Πρωτεΐνη υψηλής βιολογικής αξίας </a:t>
            </a:r>
            <a:r>
              <a:rPr lang="en-US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l-GR" sz="24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κρέας, ψάρι, αβγό, γαλακτοκομικά προϊόντα, όσπρια</a:t>
            </a:r>
            <a:endParaRPr lang="en-GB" sz="2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77466"/>
              </p:ext>
            </p:extLst>
          </p:nvPr>
        </p:nvGraphicFramePr>
        <p:xfrm>
          <a:off x="1835696" y="2880384"/>
          <a:ext cx="462291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ΗΛΙΚΙΑ</a:t>
                      </a:r>
                    </a:p>
                    <a:p>
                      <a:pPr algn="ctr"/>
                      <a:r>
                        <a:rPr lang="el-GR" b="0" baseline="0" dirty="0">
                          <a:solidFill>
                            <a:srgbClr val="002060"/>
                          </a:solidFill>
                        </a:rPr>
                        <a:t> (έτη)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πρωτεΐνη</a:t>
                      </a:r>
                    </a:p>
                    <a:p>
                      <a:pPr algn="ctr"/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en-GB" b="0" dirty="0">
                          <a:solidFill>
                            <a:srgbClr val="002060"/>
                          </a:solidFill>
                        </a:rPr>
                        <a:t>g/Kg</a:t>
                      </a:r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Πρωτεΐνη</a:t>
                      </a:r>
                    </a:p>
                    <a:p>
                      <a:pPr algn="ctr"/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en-GB" b="0" dirty="0">
                          <a:solidFill>
                            <a:srgbClr val="002060"/>
                          </a:solidFill>
                        </a:rPr>
                        <a:t>g/</a:t>
                      </a:r>
                      <a:r>
                        <a:rPr lang="el-GR" b="0" dirty="0">
                          <a:solidFill>
                            <a:srgbClr val="002060"/>
                          </a:solidFill>
                        </a:rPr>
                        <a:t>ημέρα)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1-3</a:t>
                      </a:r>
                    </a:p>
                    <a:p>
                      <a:pPr algn="ctr"/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4-6</a:t>
                      </a:r>
                    </a:p>
                    <a:p>
                      <a:pPr algn="ctr"/>
                      <a:r>
                        <a:rPr lang="el-GR" dirty="0">
                          <a:solidFill>
                            <a:srgbClr val="002060"/>
                          </a:solidFill>
                        </a:rPr>
                        <a:t>  7-10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l-GR" b="1" dirty="0">
                          <a:solidFill>
                            <a:srgbClr val="002060"/>
                          </a:solidFill>
                        </a:rPr>
                        <a:t>1,2</a:t>
                      </a:r>
                    </a:p>
                    <a:p>
                      <a:pPr algn="ctr"/>
                      <a:r>
                        <a:rPr lang="el-GR" b="1" dirty="0">
                          <a:solidFill>
                            <a:srgbClr val="002060"/>
                          </a:solidFill>
                        </a:rPr>
                        <a:t>1,1</a:t>
                      </a:r>
                    </a:p>
                    <a:p>
                      <a:pPr algn="ctr"/>
                      <a:r>
                        <a:rPr lang="el-GR" b="1" dirty="0">
                          <a:solidFill>
                            <a:srgbClr val="002060"/>
                          </a:solidFill>
                        </a:rPr>
                        <a:t>1,0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l-GR" b="1" dirty="0">
                          <a:solidFill>
                            <a:srgbClr val="002060"/>
                          </a:solidFill>
                        </a:rPr>
                        <a:t>16</a:t>
                      </a:r>
                    </a:p>
                    <a:p>
                      <a:pPr algn="ctr"/>
                      <a:r>
                        <a:rPr lang="el-GR" b="1" dirty="0">
                          <a:solidFill>
                            <a:srgbClr val="002060"/>
                          </a:solidFill>
                        </a:rPr>
                        <a:t>24</a:t>
                      </a:r>
                    </a:p>
                    <a:p>
                      <a:pPr algn="ctr"/>
                      <a:r>
                        <a:rPr lang="el-GR" b="1" dirty="0">
                          <a:solidFill>
                            <a:srgbClr val="002060"/>
                          </a:solidFill>
                        </a:rPr>
                        <a:t>28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017D7E-435F-CC0B-809E-BB05B7520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268760"/>
            <a:ext cx="8183880" cy="49800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Μητρικό γάλα περιέχει πρωτεΐνη στην ιδανική ποσότητα και ποιότητα </a:t>
            </a:r>
          </a:p>
          <a:p>
            <a:pPr>
              <a:buNone/>
            </a:pPr>
            <a:endParaRPr lang="el-GR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l-GR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Υποκατάστατο γάλακτος </a:t>
            </a:r>
            <a:r>
              <a:rPr lang="el-GR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πρώιμη ανάπτυξη, όμως π.χ. στα 6έτη </a:t>
            </a:r>
            <a:r>
              <a:rPr lang="el-GR" sz="2000" u="sng" dirty="0">
                <a:solidFill>
                  <a:srgbClr val="0066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ΑΝΤΙΣΤΡΕΦΕΤΑΙ</a:t>
            </a:r>
            <a:r>
              <a:rPr lang="el-GR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ο ρυθμός   βάρους και ύψους  μακροπρόθεσμα σε παχυσαρκία </a:t>
            </a:r>
            <a:endParaRPr lang="el-GR" sz="20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sp>
        <p:nvSpPr>
          <p:cNvPr id="5" name="1 - Τίτλος">
            <a:extLst>
              <a:ext uri="{FF2B5EF4-FFF2-40B4-BE49-F238E27FC236}">
                <a16:creationId xmlns:a16="http://schemas.microsoft.com/office/drawing/2014/main" id="{C468040A-1D11-7680-2131-75C20B22E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Πρωτεΐνη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(g)</a:t>
            </a:r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Πίνακας 7">
            <a:extLst>
              <a:ext uri="{FF2B5EF4-FFF2-40B4-BE49-F238E27FC236}">
                <a16:creationId xmlns:a16="http://schemas.microsoft.com/office/drawing/2014/main" id="{47184018-41E5-E91E-FEBA-281410F46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181202"/>
              </p:ext>
            </p:extLst>
          </p:nvPr>
        </p:nvGraphicFramePr>
        <p:xfrm>
          <a:off x="1691680" y="2348880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7109907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0058426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40824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ml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Kcal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Πρωτεΐνη (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g)</a:t>
                      </a: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54959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Μητρικό γάλα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1.0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38935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Υποκατάστατο γάλακτος 2</a:t>
                      </a:r>
                      <a:r>
                        <a:rPr lang="el-GR" baseline="30000" dirty="0">
                          <a:solidFill>
                            <a:schemeClr val="tx1"/>
                          </a:solidFill>
                        </a:rPr>
                        <a:t>ης </a:t>
                      </a:r>
                    </a:p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Βρεφικής ηλικίας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60-70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1.0-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2.4*</a:t>
                      </a:r>
                      <a:endParaRPr lang="el-G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264451"/>
                  </a:ext>
                </a:extLst>
              </a:tr>
            </a:tbl>
          </a:graphicData>
        </a:graphic>
      </p:graphicFrame>
      <p:cxnSp>
        <p:nvCxnSpPr>
          <p:cNvPr id="9" name="4 - Ευθύγραμμο βέλος σύνδεσης">
            <a:extLst>
              <a:ext uri="{FF2B5EF4-FFF2-40B4-BE49-F238E27FC236}">
                <a16:creationId xmlns:a16="http://schemas.microsoft.com/office/drawing/2014/main" id="{AB71F162-10DC-9335-2E04-4132B7078A38}"/>
              </a:ext>
            </a:extLst>
          </p:cNvPr>
          <p:cNvCxnSpPr/>
          <p:nvPr/>
        </p:nvCxnSpPr>
        <p:spPr>
          <a:xfrm flipV="1">
            <a:off x="4139952" y="5085184"/>
            <a:ext cx="0" cy="36004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743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FF8F1D-601B-5555-72A9-3B6C475C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105156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Λίπη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FCB44E-E401-3A53-4130-21FFFBC47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246207"/>
            <a:ext cx="8183880" cy="41879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Συνιστώμενη πρόσληψη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Ως 3 έτη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30-40% της ενέργειας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&gt;3 έτη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25-35% 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l-GR" sz="2400" u="sng" dirty="0">
                <a:latin typeface="Arial" panose="020B0604020202020204" pitchFamily="34" charset="0"/>
                <a:cs typeface="Arial" panose="020B0604020202020204" pitchFamily="34" charset="0"/>
              </a:rPr>
              <a:t>Έμφαση στα απαραίτητα λιπαρά οξέα ωμέγα -6&amp;-3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Στη συγγραφή μιας ουσιώδης εργασίας (διδακτορικό), δείξαμε για πρώτη φορά πως ο πλακούντας</a:t>
            </a:r>
            <a:r>
              <a:rPr lang="el-GR" sz="24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εξαρτάται από το 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ARA</a:t>
            </a: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αραχιδονικό</a:t>
            </a: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οξύ), ένα απαραίτητο πολύ μακράς αλύσου ωμέγα-6 λιπαρό οξύ,  από τα πρώιμα στάδια της εξέλιξης του, όσον αφορά την δομή κι ανάπτυξη</a:t>
            </a:r>
            <a:r>
              <a:rPr lang="el-GR" sz="2400" spc="-2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του.</a:t>
            </a:r>
            <a:r>
              <a:rPr lang="el-GR" sz="2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464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1717</TotalTime>
  <Words>1406</Words>
  <Application>Microsoft Office PowerPoint</Application>
  <PresentationFormat>Προβολή στην οθόνη (4:3)</PresentationFormat>
  <Paragraphs>260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0" baseType="lpstr">
      <vt:lpstr>Arial</vt:lpstr>
      <vt:lpstr>Times New Roman</vt:lpstr>
      <vt:lpstr>Verdana</vt:lpstr>
      <vt:lpstr>Wingdings</vt:lpstr>
      <vt:lpstr>Wingdings 2</vt:lpstr>
      <vt:lpstr>Άποψη</vt:lpstr>
      <vt:lpstr>Διατροφή στην παιδική ηλικία </vt:lpstr>
      <vt:lpstr>Ανάπτυξη του παιδιού </vt:lpstr>
      <vt:lpstr>Ανάπτυξη του παιδιού </vt:lpstr>
      <vt:lpstr>  Ανάπτυξη: πρόσληψη ενέργειας και θρεπτικών συστατικών </vt:lpstr>
      <vt:lpstr>Ενέργεια (Kcal)  </vt:lpstr>
      <vt:lpstr>Ενέργεια (Kcal) </vt:lpstr>
      <vt:lpstr> Πρωτεΐνη (g) </vt:lpstr>
      <vt:lpstr> Πρωτεΐνη (g) </vt:lpstr>
      <vt:lpstr>Λίπη</vt:lpstr>
      <vt:lpstr>Λίπη</vt:lpstr>
      <vt:lpstr>Βιταμίνες  </vt:lpstr>
      <vt:lpstr>Ιχνοστοιχεία  </vt:lpstr>
      <vt:lpstr>Ιχνοστοιχεία</vt:lpstr>
      <vt:lpstr>Ιχνοστοιχεία</vt:lpstr>
      <vt:lpstr>Παρουσίαση του PowerPoint</vt:lpstr>
      <vt:lpstr>Πρόληψη της παιδικής παχυσαρκίας </vt:lpstr>
      <vt:lpstr>Πρώιμη πρόληψη της παιδικής παχυσαρκίας </vt:lpstr>
      <vt:lpstr>Παρουσίαση του PowerPoint</vt:lpstr>
      <vt:lpstr>Επιπλοκές της Παχυσαρκίας στα Παιδιά</vt:lpstr>
      <vt:lpstr>Παρουσίαση του PowerPoint</vt:lpstr>
      <vt:lpstr>Παρουσίαση του PowerPoint</vt:lpstr>
      <vt:lpstr>Διατροφική Διαπαιδαγώγηση </vt:lpstr>
      <vt:lpstr>ΑΣΚΗΣΗ</vt:lpstr>
      <vt:lpstr>Συμπεράσματα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Διατροφή στην παιδική ηλικία</dc:title>
  <dc:creator>kots</dc:creator>
  <cp:lastModifiedBy>Demetris Bits</cp:lastModifiedBy>
  <cp:revision>158</cp:revision>
  <dcterms:created xsi:type="dcterms:W3CDTF">2014-05-07T20:01:50Z</dcterms:created>
  <dcterms:modified xsi:type="dcterms:W3CDTF">2024-04-17T12:35:23Z</dcterms:modified>
</cp:coreProperties>
</file>